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62" r:id="rId5"/>
    <p:sldId id="263" r:id="rId6"/>
    <p:sldId id="261" r:id="rId7"/>
    <p:sldId id="264" r:id="rId8"/>
    <p:sldId id="272" r:id="rId9"/>
    <p:sldId id="288" r:id="rId10"/>
    <p:sldId id="260" r:id="rId11"/>
    <p:sldId id="257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58" r:id="rId20"/>
    <p:sldId id="277" r:id="rId21"/>
    <p:sldId id="278" r:id="rId22"/>
    <p:sldId id="274" r:id="rId23"/>
    <p:sldId id="276" r:id="rId24"/>
    <p:sldId id="275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6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7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7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8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5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1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4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934CD-D94D-4F4E-B03B-5299D701DA8A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oming-researcher.com/artifact-analysis/" TargetMode="External"/><Relationship Id="rId2" Type="http://schemas.openxmlformats.org/officeDocument/2006/relationships/hyperlink" Target="http://becoming-researcher.com/what-you-can-achieve-by-the-a-b-te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ecoming-researcher.com/collage-how-to-know-the-thoughts-feelings-and-desires-of-respondents/" TargetMode="External"/><Relationship Id="rId5" Type="http://schemas.openxmlformats.org/officeDocument/2006/relationships/hyperlink" Target="http://becoming-researcher.com/5-reasons-to-use-the-case-study-in-research/" TargetMode="External"/><Relationship Id="rId4" Type="http://schemas.openxmlformats.org/officeDocument/2006/relationships/hyperlink" Target="http://becoming-researcher.com/business-origami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5886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Метод кейс-</a:t>
            </a:r>
            <a:r>
              <a:rPr lang="ru-RU" dirty="0" err="1">
                <a:solidFill>
                  <a:srgbClr val="FF0000"/>
                </a:solidFill>
              </a:rPr>
              <a:t>стади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21309"/>
            <a:ext cx="5067300" cy="24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2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25" y="399507"/>
            <a:ext cx="3445925" cy="159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11" y="427021"/>
            <a:ext cx="3323622" cy="14274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28" y="403942"/>
            <a:ext cx="3323622" cy="156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36" y="4053721"/>
            <a:ext cx="3026825" cy="1341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91" y="2228635"/>
            <a:ext cx="3255402" cy="1595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4375569" y="2575973"/>
            <a:ext cx="215265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FF0000"/>
                </a:solidFill>
              </a:rPr>
              <a:t>Виды кейсов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7807" y="2350507"/>
            <a:ext cx="3323622" cy="1441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7005" y="4457777"/>
            <a:ext cx="3737104" cy="2010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025" y="5513962"/>
            <a:ext cx="3028736" cy="1225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5122" y="4056484"/>
            <a:ext cx="3308455" cy="11545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5121" y="5365228"/>
            <a:ext cx="3308455" cy="1248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Прямая со стрелкой 17"/>
          <p:cNvCxnSpPr>
            <a:stCxn id="10" idx="0"/>
          </p:cNvCxnSpPr>
          <p:nvPr/>
        </p:nvCxnSpPr>
        <p:spPr>
          <a:xfrm flipV="1">
            <a:off x="5451894" y="2008315"/>
            <a:ext cx="0" cy="567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953250" y="1552575"/>
            <a:ext cx="1394557" cy="1114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918508" y="2962837"/>
            <a:ext cx="1304099" cy="63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883766" y="3137419"/>
            <a:ext cx="1736359" cy="1235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656157" y="3207273"/>
            <a:ext cx="1728964" cy="2157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0" idx="2"/>
          </p:cNvCxnSpPr>
          <p:nvPr/>
        </p:nvCxnSpPr>
        <p:spPr>
          <a:xfrm>
            <a:off x="5451894" y="3185573"/>
            <a:ext cx="0" cy="1253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1"/>
          </p:cNvCxnSpPr>
          <p:nvPr/>
        </p:nvCxnSpPr>
        <p:spPr>
          <a:xfrm flipH="1">
            <a:off x="3289946" y="2880773"/>
            <a:ext cx="10856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3171825" y="3137419"/>
            <a:ext cx="2019300" cy="99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9609" y="2350507"/>
            <a:ext cx="1904869" cy="17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46076"/>
            <a:ext cx="8991600" cy="36933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кейс-</a:t>
            </a:r>
            <a:r>
              <a:rPr lang="ru-R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Омарова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В.К.)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29614" y="828599"/>
            <a:ext cx="24279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Классификация кейсов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8973" y="1303815"/>
          <a:ext cx="10988676" cy="513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302">
                  <a:extLst>
                    <a:ext uri="{9D8B030D-6E8A-4147-A177-3AD203B41FA5}">
                      <a16:colId xmlns:a16="http://schemas.microsoft.com/office/drawing/2014/main" val="4043385701"/>
                    </a:ext>
                  </a:extLst>
                </a:gridCol>
                <a:gridCol w="7953374">
                  <a:extLst>
                    <a:ext uri="{9D8B030D-6E8A-4147-A177-3AD203B41FA5}">
                      <a16:colId xmlns:a16="http://schemas.microsoft.com/office/drawing/2014/main" val="1738191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Основание классификации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Виды кейсов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83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Наличие сюжета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1.Сюжетный кейс </a:t>
                      </a:r>
                    </a:p>
                    <a:p>
                      <a:r>
                        <a:rPr lang="ru-RU" dirty="0"/>
                        <a:t>2.Бессюжетный кейс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94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Временная последовательность материала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1.Кейс в режиме от прошлого к настоящему </a:t>
                      </a:r>
                    </a:p>
                    <a:p>
                      <a:r>
                        <a:rPr lang="ru-RU" dirty="0"/>
                        <a:t>2.Кейс-воспоминание с прокруткой времени назад</a:t>
                      </a:r>
                    </a:p>
                    <a:p>
                      <a:r>
                        <a:rPr lang="ru-RU" dirty="0"/>
                        <a:t> 3.Прогностический кейс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7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Субъект кейса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 Личностный кейс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2.Организационно-институциональный кейс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3.Многосубъектный кейс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033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Способ представления материала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1.Рассказ 2.Эссе 3.Аналитическая записка 4.Журналистское расследование 5.Отчёт 6.Очерк 7.Совокупность фактов 8.Совокупность статистических материалов 9.Совокупность документов и производственных образцов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483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Объём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1.Краткий (мини) кейс 2.Кейс средних размеров 3.Объёмный кейс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61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Наличие приложений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1.Кейс без приложений 2.Кейс со специальными приложениями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86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Тип методической части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1.Вопросный кейс 2.Кейс-задание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91389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558"/>
            <a:ext cx="1600200" cy="11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7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Виды кейсов (Н. Федянин и В. Давиденко)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8496" y="1247775"/>
            <a:ext cx="7385304" cy="492918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266700">
              <a:buNone/>
            </a:pPr>
            <a:r>
              <a:rPr lang="ru-RU" dirty="0"/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структурированный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кейс, в котором дается минимальное количество дополнительной информации; при работе с ним ребенок должен применить определенную модель или формулу; у задач этого типа существует оптимальное решение;</a:t>
            </a:r>
          </a:p>
          <a:p>
            <a:pPr marL="0" indent="26670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«маленькие наброски»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vignetts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 содержащие, как правило, от одной до десяти страниц текста и одну-две страницы приложений; они знакомят только с ключевыми понятиями и при их разборе ребенок должен опираться еще и на собственные знания;</a:t>
            </a:r>
          </a:p>
          <a:p>
            <a:pPr marL="0" indent="26670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неструктурированные кейсы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unstructured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объемом до 50 страниц — самый сложный из всех видов учебных заданий такого рода; информация в них дается очень подробная, в том числе и совершенно ненужная; самые необходимые для разбора сведения, наоборот, могут отсутствовать; ребенок должен распознать такие «подвохи» и справиться с ними;</a:t>
            </a:r>
          </a:p>
          <a:p>
            <a:pPr marL="0" indent="26670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первооткрывательские кейсы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при разборе которых от учащихся требуется не только применить уже усвоенные теоретические знания и практические навыки, но и предложить нечто новое, при этом дети и учителя выступают в роли исследователей.</a:t>
            </a:r>
          </a:p>
          <a:p>
            <a:pPr marL="0" indent="26670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82" y="1862254"/>
            <a:ext cx="2856050" cy="28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32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Н. С.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Скуратовская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предлагает несколько типологий кейсов, имеющих разные основания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6352" y="1825625"/>
            <a:ext cx="8537448" cy="4351338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 По задачам кейсы можно классифицировать на кейс-предприятия и кейс-ситуацию. </a:t>
            </a:r>
          </a:p>
          <a:p>
            <a:pPr marL="0" indent="0">
              <a:buNone/>
            </a:pPr>
            <a:r>
              <a:rPr lang="ru-RU" dirty="0"/>
              <a:t>В задании типа </a:t>
            </a:r>
            <a:r>
              <a:rPr lang="ru-RU" dirty="0">
                <a:solidFill>
                  <a:srgbClr val="C00000"/>
                </a:solidFill>
              </a:rPr>
              <a:t>«кейс-предприятия» </a:t>
            </a:r>
            <a:r>
              <a:rPr lang="ru-RU" dirty="0"/>
              <a:t>дается характеристика компании и ставится задача проанализировать ситуацию по определенным параметрам. </a:t>
            </a:r>
          </a:p>
          <a:p>
            <a:pPr marL="0" indent="0">
              <a:buNone/>
            </a:pPr>
            <a:r>
              <a:rPr lang="ru-RU" dirty="0"/>
              <a:t>Как правило, в подобных кейсах не ставится задача принятия решения, поэтому они оптимальны для оценки аналитиков любой специализации.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«Кейс-ситуация» </a:t>
            </a:r>
            <a:r>
              <a:rPr lang="ru-RU" dirty="0"/>
              <a:t>— это когда информация о предприятии, отрасли, персонах сопровождается описанием проблемной ситуации. Требуется найти оптимальный путь выхода из нее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37824" y="6311900"/>
            <a:ext cx="4669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https://www.gup.ru/events/news/smi/Vestnik_1_2013_1.pdf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" y="2002345"/>
            <a:ext cx="2030921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кейсов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(Инна Колдун)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Кейс не имеет единственного правильного ответа</a:t>
            </a:r>
            <a:r>
              <a:rPr lang="ru-RU" dirty="0"/>
              <a:t>. Обычно, есть несколько корректных решений и одно оптимальное решение.</a:t>
            </a:r>
          </a:p>
          <a:p>
            <a:r>
              <a:rPr lang="ru-RU" dirty="0">
                <a:solidFill>
                  <a:srgbClr val="FF0000"/>
                </a:solidFill>
              </a:rPr>
              <a:t>Кейсы решаются в условиях ограниченного времени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Каждому кейсу присваивают уровень сложности</a:t>
            </a:r>
            <a:r>
              <a:rPr lang="ru-RU" dirty="0"/>
              <a:t>. Есть структурированные (минимум дополнительной информации) и неструктурированные (большой объем «лишней» информации и слабо связанных данных) кейсы. </a:t>
            </a:r>
          </a:p>
          <a:p>
            <a:r>
              <a:rPr lang="ru-RU" dirty="0"/>
              <a:t>Третий вариант — кейс с «маленькими набросками», когда основные данные представлены 3-4 предложениями, а всю дополнительную информацию необходимо найти самостоятельно.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15250" y="640715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/>
              <a:t>https://enjoy-job.ru/edu/business-edu/chto-takoe-case-study-obuchenie/</a:t>
            </a:r>
          </a:p>
        </p:txBody>
      </p:sp>
    </p:spTree>
    <p:extLst>
      <p:ext uri="{BB962C8B-B14F-4D97-AF65-F5344CB8AC3E}">
        <p14:creationId xmlns:p14="http://schemas.microsoft.com/office/powerpoint/2010/main" val="216500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Типы и жанры кейсов, способы их представления</a:t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2914" y="1690688"/>
            <a:ext cx="8005666" cy="45949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10575" y="642053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https://viafuture.ru/katalog-idej/metod-case-study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70" y="1058243"/>
            <a:ext cx="6761905" cy="523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9" y="1690688"/>
            <a:ext cx="2847975" cy="22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7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1">
                    <a:lumMod val="75000"/>
                  </a:schemeClr>
                </a:solidFill>
              </a:rPr>
              <a:t>Если рассмотреть методическую часть, то по этому </a:t>
            </a:r>
            <a:r>
              <a:rPr lang="ru-RU" sz="3100" dirty="0">
                <a:solidFill>
                  <a:srgbClr val="FF0000"/>
                </a:solidFill>
              </a:rPr>
              <a:t>типу все задачи разделяют на следующие:</a:t>
            </a:r>
            <a:br>
              <a:rPr lang="ru-RU" sz="31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9936" y="1825625"/>
            <a:ext cx="7293864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вопросные, для решения </a:t>
            </a:r>
            <a:r>
              <a:rPr lang="ru-RU" dirty="0"/>
              <a:t>которых студенты должны дать ответы на вопросы;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кейсы-задания,</a:t>
            </a:r>
            <a:r>
              <a:rPr lang="ru-RU" dirty="0"/>
              <a:t> содержащие задачу.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Бывают кейсы без приложений</a:t>
            </a:r>
            <a:r>
              <a:rPr lang="ru-RU" dirty="0"/>
              <a:t>. Если приложение есть, то студентам нужно сделать расчеты на основе статистической информации.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80" y="1690688"/>
            <a:ext cx="2847975" cy="210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58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Требования к кейсу </a:t>
            </a:r>
          </a:p>
        </p:txBody>
      </p:sp>
    </p:spTree>
    <p:extLst>
      <p:ext uri="{BB962C8B-B14F-4D97-AF65-F5344CB8AC3E}">
        <p14:creationId xmlns:p14="http://schemas.microsoft.com/office/powerpoint/2010/main" val="3628070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Схема создания кейса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968" y="1458029"/>
            <a:ext cx="7968282" cy="43112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287390" y="6473309"/>
            <a:ext cx="17844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https://ppt-online.org/73701</a:t>
            </a:r>
          </a:p>
        </p:txBody>
      </p:sp>
    </p:spTree>
    <p:extLst>
      <p:ext uri="{BB962C8B-B14F-4D97-AF65-F5344CB8AC3E}">
        <p14:creationId xmlns:p14="http://schemas.microsoft.com/office/powerpoint/2010/main" val="662485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830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Структура кейса и принципы его построения: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</a:rPr>
              <a:t>Омарова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 В.К.с.94)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4775" y="977900"/>
            <a:ext cx="7296150" cy="5003800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проблемной ситуации;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программной карты кейса, состоящей из основных тезисов, которые необходимо воплотить в тексте;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поиск институциональной системы (фирма, организация, ведомство и т.д.), которая имеет непосредственное отношение к тезисам программной карты;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сбор информации в институциональной системе относительно тезисов программной карты кейса;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или выбор модели ситуации, которая отражает деятельность института; проверка её соответствия реальности;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выбор жанра кейса;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написание текста кейса;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 правильности и эффективности кейса;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проведение методического учебного эксперимента, построенного по той или иной схеме, для выяснения эффективности данного кейса;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окончательного варианта кейса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11" y="1711985"/>
            <a:ext cx="1790839" cy="104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46" y="3739465"/>
            <a:ext cx="2049958" cy="1150720"/>
          </a:xfrm>
          <a:prstGeom prst="rect">
            <a:avLst/>
          </a:prstGeom>
        </p:spPr>
      </p:pic>
      <p:cxnSp>
        <p:nvCxnSpPr>
          <p:cNvPr id="7" name="Прямая со стрелкой 6"/>
          <p:cNvCxnSpPr>
            <a:stCxn id="4" idx="2"/>
          </p:cNvCxnSpPr>
          <p:nvPr/>
        </p:nvCxnSpPr>
        <p:spPr>
          <a:xfrm>
            <a:off x="1943031" y="2760905"/>
            <a:ext cx="9594" cy="887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78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Омарова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В.К. Инновационные подходы в образовании: учеб. пособие – 2-ое изд. – Павлодар, ПГПИ, 2016. – 253 с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Мандель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Б. Р.  Методика преподавания педагогики в современном высшем учебном заведении : учебное пособие для обучающихся в магистратуре / Б. Р.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Мандель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– М. ; Берлин :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Директ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-Медиа, 2018. – 402 с.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Методика преподавания математических и естественнонаучных дисциплин: современные проблемы и тенденции развития : материалы IV Всероссийской научно-практической конференции (Омск, 4 июля 2017 г.) / [отв. ред. А. А. Романова]. – Электрон. текст. дан. – Омск : Изд-во Ом. гос. ун-та, 2017.-245 с. </a:t>
            </a:r>
          </a:p>
        </p:txBody>
      </p:sp>
    </p:spTree>
    <p:extLst>
      <p:ext uri="{BB962C8B-B14F-4D97-AF65-F5344CB8AC3E}">
        <p14:creationId xmlns:p14="http://schemas.microsoft.com/office/powerpoint/2010/main" val="586108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Соберите идеальную команду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569602" y="6397109"/>
            <a:ext cx="34676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https://changellenge.com/article/kak-reshat-keysy/#case</a:t>
            </a:r>
          </a:p>
        </p:txBody>
      </p:sp>
    </p:spTree>
    <p:extLst>
      <p:ext uri="{BB962C8B-B14F-4D97-AF65-F5344CB8AC3E}">
        <p14:creationId xmlns:p14="http://schemas.microsoft.com/office/powerpoint/2010/main" val="1592503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Распланируйте решение кейса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19" y="1454150"/>
            <a:ext cx="10135306" cy="435133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9243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Источники формирования кейсов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975" y="1501774"/>
            <a:ext cx="10410825" cy="50895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126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67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Методы исследования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842" y="1159194"/>
            <a:ext cx="3192463" cy="518516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32500" lnSpcReduction="20000"/>
          </a:bodyPr>
          <a:lstStyle/>
          <a:p>
            <a:r>
              <a:rPr lang="en-US" dirty="0">
                <a:hlinkClick r:id="rId2"/>
              </a:rPr>
              <a:t>A/B </a:t>
            </a:r>
            <a:r>
              <a:rPr lang="ru-RU" dirty="0">
                <a:hlinkClick r:id="rId2"/>
              </a:rPr>
              <a:t>тест </a:t>
            </a:r>
            <a:r>
              <a:rPr lang="ru-RU" dirty="0"/>
              <a:t> (</a:t>
            </a:r>
            <a:r>
              <a:rPr lang="en-US" dirty="0"/>
              <a:t>A/B testing),</a:t>
            </a:r>
          </a:p>
          <a:p>
            <a:r>
              <a:rPr lang="en-US" dirty="0"/>
              <a:t>AEIOU — </a:t>
            </a:r>
            <a:r>
              <a:rPr lang="ru-RU" dirty="0"/>
              <a:t>действия, среда, интеракции с другими, пользователи и объекты (</a:t>
            </a:r>
            <a:r>
              <a:rPr lang="en-US" dirty="0"/>
              <a:t>AEIOU),</a:t>
            </a:r>
          </a:p>
          <a:p>
            <a:r>
              <a:rPr lang="ru-RU" dirty="0" err="1"/>
              <a:t>аффинитетные</a:t>
            </a:r>
            <a:r>
              <a:rPr lang="ru-RU" dirty="0"/>
              <a:t> диаграммы (</a:t>
            </a:r>
            <a:r>
              <a:rPr lang="en-US" dirty="0"/>
              <a:t>Affinity Diagramming) ,</a:t>
            </a:r>
          </a:p>
          <a:p>
            <a:r>
              <a:rPr lang="ru-RU" dirty="0" err="1">
                <a:hlinkClick r:id="rId3"/>
              </a:rPr>
              <a:t>артефактные</a:t>
            </a:r>
            <a:r>
              <a:rPr lang="ru-RU" dirty="0">
                <a:hlinkClick r:id="rId3"/>
              </a:rPr>
              <a:t> анализы</a:t>
            </a:r>
            <a:r>
              <a:rPr lang="ru-RU" dirty="0"/>
              <a:t> (</a:t>
            </a:r>
            <a:r>
              <a:rPr lang="en-US" dirty="0"/>
              <a:t>Artifact Analysis),</a:t>
            </a:r>
          </a:p>
          <a:p>
            <a:r>
              <a:rPr lang="ru-RU" dirty="0"/>
              <a:t>автоматизированное дистанционное исследование (</a:t>
            </a:r>
            <a:r>
              <a:rPr lang="en-US" dirty="0"/>
              <a:t>Automated Remote Research),</a:t>
            </a:r>
          </a:p>
          <a:p>
            <a:r>
              <a:rPr lang="ru-RU" dirty="0"/>
              <a:t>поведенческие наброски (</a:t>
            </a:r>
            <a:r>
              <a:rPr lang="en-US" dirty="0"/>
              <a:t>Behavioral mapping),</a:t>
            </a:r>
          </a:p>
          <a:p>
            <a:r>
              <a:rPr lang="ru-RU" dirty="0"/>
              <a:t>выражение телом (</a:t>
            </a:r>
            <a:r>
              <a:rPr lang="en-US" dirty="0" err="1"/>
              <a:t>Bodystorming</a:t>
            </a:r>
            <a:r>
              <a:rPr lang="en-US" dirty="0"/>
              <a:t>),</a:t>
            </a:r>
          </a:p>
          <a:p>
            <a:r>
              <a:rPr lang="ru-RU" dirty="0"/>
              <a:t>графический мозговой штурм (</a:t>
            </a:r>
            <a:r>
              <a:rPr lang="en-US" dirty="0"/>
              <a:t>Brainstorm Graphic Organizers),</a:t>
            </a:r>
          </a:p>
          <a:p>
            <a:r>
              <a:rPr lang="ru-RU" dirty="0">
                <a:hlinkClick r:id="rId4"/>
              </a:rPr>
              <a:t>бизнес-оригами</a:t>
            </a:r>
            <a:r>
              <a:rPr lang="ru-RU" dirty="0"/>
              <a:t> (</a:t>
            </a:r>
            <a:r>
              <a:rPr lang="en-US" dirty="0"/>
              <a:t>Business Origami),</a:t>
            </a:r>
          </a:p>
          <a:p>
            <a:r>
              <a:rPr lang="ru-RU" dirty="0"/>
              <a:t>документарная классификация (</a:t>
            </a:r>
            <a:r>
              <a:rPr lang="en-US" dirty="0"/>
              <a:t>Card sorting),</a:t>
            </a:r>
          </a:p>
          <a:p>
            <a:r>
              <a:rPr lang="ru-RU" dirty="0">
                <a:hlinkClick r:id="rId5"/>
              </a:rPr>
              <a:t>кейс-</a:t>
            </a:r>
            <a:r>
              <a:rPr lang="ru-RU" dirty="0" err="1">
                <a:hlinkClick r:id="rId5"/>
              </a:rPr>
              <a:t>стади</a:t>
            </a:r>
            <a:r>
              <a:rPr lang="ru-RU" dirty="0">
                <a:hlinkClick r:id="rId5"/>
              </a:rPr>
              <a:t> </a:t>
            </a:r>
            <a:r>
              <a:rPr lang="ru-RU" dirty="0"/>
              <a:t>(</a:t>
            </a:r>
            <a:r>
              <a:rPr lang="en-US" dirty="0"/>
              <a:t>Case studies),</a:t>
            </a:r>
          </a:p>
          <a:p>
            <a:r>
              <a:rPr lang="ru-RU" dirty="0"/>
              <a:t>когнитивные отображения (</a:t>
            </a:r>
            <a:r>
              <a:rPr lang="en-US" dirty="0"/>
              <a:t>Cognitive mapping),</a:t>
            </a:r>
          </a:p>
          <a:p>
            <a:r>
              <a:rPr lang="ru-RU" dirty="0"/>
              <a:t>когнитивное пошаговое руководство (</a:t>
            </a:r>
            <a:r>
              <a:rPr lang="en-US" dirty="0"/>
              <a:t>Cognitive walkthrough),</a:t>
            </a:r>
          </a:p>
          <a:p>
            <a:r>
              <a:rPr lang="ru-RU" dirty="0"/>
              <a:t>ключевые показатели эффективности (</a:t>
            </a:r>
            <a:r>
              <a:rPr lang="en-US" dirty="0"/>
              <a:t>Key performance indicators),</a:t>
            </a:r>
          </a:p>
          <a:p>
            <a:r>
              <a:rPr lang="ru-RU" dirty="0"/>
              <a:t>эскалация (</a:t>
            </a:r>
            <a:r>
              <a:rPr lang="en-US" dirty="0"/>
              <a:t>Laddering)</a:t>
            </a:r>
          </a:p>
          <a:p>
            <a:r>
              <a:rPr lang="ru-RU" dirty="0"/>
              <a:t>литературный обзор (</a:t>
            </a:r>
            <a:r>
              <a:rPr lang="en-US" dirty="0"/>
              <a:t>Literature reviews),</a:t>
            </a:r>
          </a:p>
          <a:p>
            <a:r>
              <a:rPr lang="ru-RU" dirty="0"/>
              <a:t>письмо о признании в любви и письмо о расставании (</a:t>
            </a:r>
            <a:r>
              <a:rPr lang="en-US" dirty="0"/>
              <a:t>The love letter and the breakup letter),</a:t>
            </a:r>
          </a:p>
          <a:p>
            <a:r>
              <a:rPr lang="ru-RU" dirty="0"/>
              <a:t>диаграммы ментальной модели (</a:t>
            </a:r>
            <a:r>
              <a:rPr lang="en-US" dirty="0"/>
              <a:t>Mental model diagrams),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10159" y="131069"/>
            <a:ext cx="2802819" cy="65556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вторичных источников информации/вторичное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иссследование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рынка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Secondary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семантический дифференциал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Semantic differential),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слежка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Shadowing),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симулятивные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упражнения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Simulation exercises),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аналитика поиска по сайту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Site search analytics),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отображение взаимосвязей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Speed dating),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карта заинтересованных лиц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Stakeholder maps)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оценка первого прототипа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Stakeholder walkthrough),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раскадровки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Storyboards),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обследования мнений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Surveys),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анализ задач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Task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территориальные карты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Territory maps),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тематические сети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Thematic networks),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протоколирование мыслей вслух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Think aloud protocol),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во времени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Time-aware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туры «пробного камня»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Touch stone tours),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триада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Triading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триангуляция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Triangulation),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ненавязчивые меры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Unobtrusive measures),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пользы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Usability report),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 пользы /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юзабилити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тестирование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Usability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карта путешествия пользователей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User journey maps),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анализ ценностной возможности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Value opportunity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веб-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аналика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Web-analytics),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взвешенные матрицы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Weighted matrix),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Волшебник страны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Оз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Wizard of Oz),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облак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слов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Word clouds).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22133" y="842804"/>
            <a:ext cx="2630311" cy="560153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dirty="0">
                <a:hlinkClick r:id="rId6"/>
              </a:rPr>
              <a:t>коллаж</a:t>
            </a:r>
            <a:r>
              <a:rPr lang="ru-RU" sz="600" dirty="0"/>
              <a:t> (</a:t>
            </a:r>
            <a:r>
              <a:rPr lang="en-US" sz="600" dirty="0"/>
              <a:t>Collage),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 конкурентов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Competitive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развитие концепции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Concept mapping),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Content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обработка контента  и его аудит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Content inventory and audit),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контекстуальный дизайн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Contextual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контекстуальное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Contextual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Inquiary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творческие инструментальные средства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Creative toolkits),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техника побочного (критического) обстоятельства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Critical incident technique)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краудсорсинг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Crowdsourcing)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зондирование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Cultural probes),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аудит обслуживания клиентов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Customer experience audit),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интенсивный дизайн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charette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дизайнерская этнография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Design ethnography),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творческие  семинары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Design workshops),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целесообразное тестирование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Desirability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дневники исследования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Diary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направленное повествование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Directed storytelling),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метод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ELITO (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Elito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method),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эргономический анализ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Ergonomic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оценочное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Evaluative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дизайн на основе очевидности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Evidence-based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прототипирование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опыта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Experience prototyping),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метод отбора проб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Experience sampling method),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Experiments),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поисковое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Exploratory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трекинг глаз (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Eyetracking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гибкое моделирование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Flexible modeling),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наблюдение со стороны ((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Fly-on-the-wall observation),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фокус-группы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Focus groups),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генеративное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Generative research),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88100" y="373444"/>
            <a:ext cx="2797881" cy="607089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настенные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графити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Graffiti walls),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эвристичекая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оценка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Heuristic evaluation),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изобразительные платы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Image boards),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интервью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interviews)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KJ -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техника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KJ technique),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Kano-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анализы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Kano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психическое отображение (</a:t>
            </a:r>
            <a:r>
              <a:rPr lang="en-US" sz="1050" dirty="0"/>
              <a:t>Mind mapping),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наблюдения (</a:t>
            </a:r>
            <a:r>
              <a:rPr lang="en-US" sz="1050" dirty="0"/>
              <a:t>Observations),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параллельное </a:t>
            </a:r>
            <a:r>
              <a:rPr lang="ru-RU" sz="1050" dirty="0" err="1"/>
              <a:t>прототипирование</a:t>
            </a:r>
            <a:r>
              <a:rPr lang="ru-RU" sz="1050" dirty="0"/>
              <a:t> (</a:t>
            </a:r>
            <a:r>
              <a:rPr lang="en-US" sz="1050" dirty="0" err="1"/>
              <a:t>Parrallel</a:t>
            </a:r>
            <a:r>
              <a:rPr lang="en-US" sz="1050" dirty="0"/>
              <a:t> prototyping),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соучастное исследование (</a:t>
            </a:r>
            <a:r>
              <a:rPr lang="en-US" sz="1050" dirty="0"/>
              <a:t>Participant observations),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исследование на основе совместных действий (</a:t>
            </a:r>
            <a:r>
              <a:rPr lang="en-US" sz="1050" dirty="0"/>
              <a:t>Participatory action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соучастный дизайн (</a:t>
            </a:r>
            <a:r>
              <a:rPr lang="en-US" sz="1050" dirty="0"/>
              <a:t>Participatory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исследование личных принадлежностей (</a:t>
            </a:r>
            <a:r>
              <a:rPr lang="en-US" sz="1050" dirty="0"/>
              <a:t>Personal inventories),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персонажи (</a:t>
            </a:r>
            <a:r>
              <a:rPr lang="en-US" sz="1050" dirty="0"/>
              <a:t>Personas),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фотостудии (</a:t>
            </a:r>
            <a:r>
              <a:rPr lang="en-US" sz="1050" dirty="0"/>
              <a:t>Photo studies),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фотокарточки (</a:t>
            </a:r>
            <a:r>
              <a:rPr lang="en-US" sz="1050" dirty="0"/>
              <a:t>Picture cards),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err="1"/>
              <a:t>прототипирование</a:t>
            </a:r>
            <a:r>
              <a:rPr lang="ru-RU" sz="1050" dirty="0"/>
              <a:t> (</a:t>
            </a:r>
            <a:r>
              <a:rPr lang="en-US" sz="1050" dirty="0"/>
              <a:t>Prototyping),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опросники (</a:t>
            </a:r>
            <a:r>
              <a:rPr lang="en-US" sz="1050" dirty="0"/>
              <a:t>Questionnaires)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быстрое итерационное тестирование и оценка (</a:t>
            </a:r>
            <a:r>
              <a:rPr lang="en-US" sz="1050" dirty="0"/>
              <a:t>Rapid iterative testing and evaluation),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дистанционное </a:t>
            </a:r>
            <a:r>
              <a:rPr lang="ru-RU" sz="1050" dirty="0" err="1"/>
              <a:t>модерированное</a:t>
            </a:r>
            <a:r>
              <a:rPr lang="ru-RU" sz="1050" dirty="0"/>
              <a:t> исследование (</a:t>
            </a:r>
            <a:r>
              <a:rPr lang="en-US" sz="1050" dirty="0"/>
              <a:t>Remote moderated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исследование через дизайн (</a:t>
            </a:r>
            <a:r>
              <a:rPr lang="en-US" sz="1050" dirty="0"/>
              <a:t>Research through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ролевые игры (</a:t>
            </a:r>
            <a:r>
              <a:rPr lang="en-US" sz="1050" dirty="0"/>
              <a:t>Role-playing),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сценарное описание (</a:t>
            </a:r>
            <a:r>
              <a:rPr lang="en-US" sz="1050" dirty="0"/>
              <a:t>Scenario description </a:t>
            </a:r>
            <a:r>
              <a:rPr lang="en-US" sz="1050" dirty="0" err="1"/>
              <a:t>swimlanes</a:t>
            </a:r>
            <a:r>
              <a:rPr lang="en-US" sz="1050" dirty="0"/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сценарии (</a:t>
            </a:r>
            <a:r>
              <a:rPr lang="en-US" sz="1050" dirty="0"/>
              <a:t>Scenarios),</a:t>
            </a:r>
          </a:p>
          <a:p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6305" y="651070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https://www.becoming-researcher.com/universal-methods-of-research/</a:t>
            </a:r>
          </a:p>
        </p:txBody>
      </p:sp>
    </p:spTree>
    <p:extLst>
      <p:ext uri="{BB962C8B-B14F-4D97-AF65-F5344CB8AC3E}">
        <p14:creationId xmlns:p14="http://schemas.microsoft.com/office/powerpoint/2010/main" val="350649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85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Какие существуют варианты представления информации? </a:t>
            </a:r>
            <a:r>
              <a:rPr lang="ru-RU" sz="2400" b="1" dirty="0"/>
              <a:t>(</a:t>
            </a:r>
            <a:r>
              <a:rPr lang="ru-RU" sz="2400" b="1" dirty="0" err="1"/>
              <a:t>Прутченков</a:t>
            </a:r>
            <a:r>
              <a:rPr lang="ru-RU" sz="2400" b="1" dirty="0"/>
              <a:t> А.С.)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1288"/>
            <a:ext cx="11353800" cy="5541264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pPr marL="0" indent="357188" algn="just">
              <a:buNone/>
            </a:pPr>
            <a:r>
              <a:rPr lang="ru-RU" dirty="0"/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информации и (или) описания конкретной ситуации в кейсах могут быть различными: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классический развёрнутый вариант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(до 50 страниц, речь идёт о профессиональных кейсах, разработка которых требует длительного времени и работы целой группы специалистов);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сокращённый вариант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(от двух до пяти-семи страниц, в этом случае кейс выигрывает «психологически» за счёт сокращения объёма, так как школьникам весьма за­труднительно знакомиться с информацией в объёме профессионального кейса, но при этом кейс и «проигрывает» по содержа­нию, так как сокращение объёма неизбежно ведёт к упрощению информации);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видеоматериал</a:t>
            </a:r>
            <a:r>
              <a:rPr lang="ru-RU" sz="29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в котором демонстрируется суть проблемы (в этом случае необходимо и текстовое подкрепление, чтобы у группы была возможность вчитаться в информацию, обращаться к ней по мере необходимости во время обсуждения и подготовки презентации своего предлагаемого решения); </a:t>
            </a:r>
          </a:p>
          <a:p>
            <a:pPr marL="0" indent="357188" algn="just">
              <a:buNone/>
            </a:pP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случай из жизни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, который может стать предметом изучения (этот вариант весьма перспективен, ибо позволяет использовать фактический материал, максимально приближенный к жизни города, школы);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случай, предложенный участником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(это вариант интересен тем, что позволяет использовать инициативу самих учащихся, у которых есть право предлагать для обсуждения те проблемы, которые они заметили, и более того, включиться в составление первоначального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варианта текста самого кейса</a:t>
            </a: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 то есть по сути стать соавторами разработанного материала);</a:t>
            </a:r>
          </a:p>
          <a:p>
            <a:pPr marL="0" indent="357188" algn="just">
              <a:buNone/>
            </a:pP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Случай, возникший в диалоге обучающихся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(для этого важно внимательно слушать предложения, с которыми выступают рабочие группы, и в случае появления информа­ции, которая актуальна для региона, где обучаются школьники, акцентировать внимание детей на возможности использовать эту «новую» для разработки будущих кейсов);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решения, уже принятого в конкретной ситуаци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(этот вариант предпочтителен в том случае, если классу или учебной группе трудно самостоятельно найти решение описываемой проблемы. На помощь может прийти уже имеющееся гото­вое решение, школьники могут сравнивать (по этапам), как кто-то до них уже решал эту (или аналогичную проблему). </a:t>
            </a:r>
          </a:p>
        </p:txBody>
      </p:sp>
    </p:spTree>
    <p:extLst>
      <p:ext uri="{BB962C8B-B14F-4D97-AF65-F5344CB8AC3E}">
        <p14:creationId xmlns:p14="http://schemas.microsoft.com/office/powerpoint/2010/main" val="2707720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 успеха выступления на кейс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93" y="1377949"/>
            <a:ext cx="9649531" cy="495617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80150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Выберите правильный тип презентации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88" y="1200150"/>
            <a:ext cx="9875662" cy="4976813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1505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Прочитайте по теме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/>
              <a:t>Желязны Д. «Говори на языке диаграмм» (</a:t>
            </a:r>
            <a:r>
              <a:rPr lang="en-US" dirty="0"/>
              <a:t>Gene </a:t>
            </a:r>
            <a:r>
              <a:rPr lang="en-US" dirty="0" err="1"/>
              <a:t>Zelazny</a:t>
            </a:r>
            <a:r>
              <a:rPr lang="en-US" dirty="0"/>
              <a:t>, Say it With Charts: Complete Toolkit)</a:t>
            </a:r>
          </a:p>
          <a:p>
            <a:r>
              <a:rPr lang="ru-RU" dirty="0" err="1"/>
              <a:t>Дуартэ</a:t>
            </a:r>
            <a:r>
              <a:rPr lang="ru-RU" dirty="0"/>
              <a:t> Н. «</a:t>
            </a:r>
            <a:r>
              <a:rPr lang="en-US" dirty="0" err="1"/>
              <a:t>Slide:ology</a:t>
            </a:r>
            <a:r>
              <a:rPr lang="en-US" dirty="0"/>
              <a:t>. </a:t>
            </a:r>
            <a:r>
              <a:rPr lang="ru-RU" dirty="0"/>
              <a:t>Искусство создания выдающихся презентаций» (</a:t>
            </a:r>
            <a:r>
              <a:rPr lang="en-US" dirty="0"/>
              <a:t>Nancy Duarte «</a:t>
            </a:r>
            <a:r>
              <a:rPr lang="en-US" dirty="0" err="1"/>
              <a:t>slide:ology</a:t>
            </a:r>
            <a:r>
              <a:rPr lang="en-US" dirty="0"/>
              <a:t>: The Art and Science of Creating Great Presentations»)</a:t>
            </a:r>
          </a:p>
          <a:p>
            <a:r>
              <a:rPr lang="ru-RU" dirty="0" err="1"/>
              <a:t>Роэм</a:t>
            </a:r>
            <a:r>
              <a:rPr lang="ru-RU" dirty="0"/>
              <a:t> Д. «Визуальное мышление: Как «продавать» свои идеи при помощи визуальных образов» (</a:t>
            </a:r>
            <a:r>
              <a:rPr lang="en-US" dirty="0"/>
              <a:t>Dan Roam, The Back of the Napkin: Solving Problems and Selling Ideas with Pictures»)</a:t>
            </a:r>
          </a:p>
          <a:p>
            <a:r>
              <a:rPr lang="ru-RU" dirty="0" err="1"/>
              <a:t>Яу</a:t>
            </a:r>
            <a:r>
              <a:rPr lang="ru-RU" dirty="0"/>
              <a:t> Н. «Искусство визуализации в бизнесе. Как представить сложную информацию простыми образами» (</a:t>
            </a:r>
            <a:r>
              <a:rPr lang="en-US" dirty="0"/>
              <a:t>Nathan </a:t>
            </a:r>
            <a:r>
              <a:rPr lang="en-US" dirty="0" err="1"/>
              <a:t>Yau</a:t>
            </a:r>
            <a:r>
              <a:rPr lang="en-US" dirty="0"/>
              <a:t>, Visualize This: The </a:t>
            </a:r>
            <a:r>
              <a:rPr lang="en-US" dirty="0" err="1"/>
              <a:t>FlowingData</a:t>
            </a:r>
            <a:r>
              <a:rPr lang="en-US" dirty="0"/>
              <a:t> Guide to Design, Visualization, and Statistics)</a:t>
            </a:r>
          </a:p>
          <a:p>
            <a:r>
              <a:rPr lang="ru-RU" dirty="0" err="1"/>
              <a:t>Пиз</a:t>
            </a:r>
            <a:r>
              <a:rPr lang="ru-RU" dirty="0"/>
              <a:t> А. «Язык телодвижений» (</a:t>
            </a:r>
            <a:r>
              <a:rPr lang="en-US" dirty="0"/>
              <a:t>Allan Pease, The Definitive Book of Body Language)</a:t>
            </a:r>
          </a:p>
          <a:p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747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Особенности разработки кейс-</a:t>
            </a:r>
            <a:r>
              <a:rPr lang="ru-RU" dirty="0" err="1"/>
              <a:t>стади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633662"/>
            <a:ext cx="4087871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7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кейса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8233"/>
            <a:ext cx="5809008" cy="17981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73" y="4170492"/>
            <a:ext cx="5949204" cy="16031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036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Понятие и сущность кейса</a:t>
            </a:r>
          </a:p>
        </p:txBody>
      </p:sp>
    </p:spTree>
    <p:extLst>
      <p:ext uri="{BB962C8B-B14F-4D97-AF65-F5344CB8AC3E}">
        <p14:creationId xmlns:p14="http://schemas.microsoft.com/office/powerpoint/2010/main" val="284336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кейса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032" y="1865166"/>
            <a:ext cx="6776236" cy="39641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8483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Методическая часть кейса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274" y="1825625"/>
            <a:ext cx="8391525" cy="4351338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/>
              <a:t>Сюжетная и информационная части могут существовать как относительно независимые (информация может быть вынесена в приложение), так и тесно переплетаясь. Но в любом кейсе его назначение и задание должны быть четко сформулированы.</a:t>
            </a:r>
          </a:p>
          <a:p>
            <a:r>
              <a:rPr lang="ru-RU" dirty="0">
                <a:solidFill>
                  <a:srgbClr val="FF0000"/>
                </a:solidFill>
              </a:rPr>
              <a:t>Кейс может содержать видео-, аудиоматериалы, материалы на электронных носителях </a:t>
            </a:r>
            <a:r>
              <a:rPr lang="ru-RU" dirty="0"/>
              <a:t>или любые другие.</a:t>
            </a:r>
          </a:p>
          <a:p>
            <a:r>
              <a:rPr lang="ru-RU" dirty="0"/>
              <a:t>Ученикам раздается на дискете, CD или в виде твердой копии версия текста ситуации, приложения, возможные вопросы, но без методической записки.</a:t>
            </a:r>
          </a:p>
          <a:p>
            <a:r>
              <a:rPr lang="ru-RU" dirty="0"/>
              <a:t>В методической записке авторы кейсов должны </a:t>
            </a:r>
            <a:r>
              <a:rPr lang="ru-RU" dirty="0">
                <a:solidFill>
                  <a:srgbClr val="FF0000"/>
                </a:solidFill>
              </a:rPr>
              <a:t>разрабатывать конкретные рекомендации по разбору ситуаций</a:t>
            </a:r>
            <a:r>
              <a:rPr lang="ru-RU" dirty="0"/>
              <a:t>, в которых излагается авторский разбор ситуаций, их ключ, а также рекомендуемая методика проведения занятий.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30" y="2005307"/>
            <a:ext cx="1347866" cy="31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47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69876"/>
            <a:ext cx="10515600" cy="482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Методы кейс технологии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948" y="3033014"/>
            <a:ext cx="3137782" cy="17200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817071"/>
            <a:ext cx="3400425" cy="188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34" y="808480"/>
            <a:ext cx="3541028" cy="2017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964" y="1926019"/>
            <a:ext cx="3201195" cy="1979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5" y="4765267"/>
            <a:ext cx="3886200" cy="159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124" y="5138917"/>
            <a:ext cx="2815731" cy="1413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4964" y="4616419"/>
            <a:ext cx="2941693" cy="16224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6875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 fontScale="90000"/>
          </a:bodyPr>
          <a:lstStyle/>
          <a:p>
            <a:r>
              <a:rPr lang="ru-RU" dirty="0"/>
              <a:t>Методы, используемые в кейс-</a:t>
            </a:r>
            <a:r>
              <a:rPr lang="ru-RU" dirty="0" err="1"/>
              <a:t>стади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71549" y="682626"/>
          <a:ext cx="11058526" cy="4927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9263">
                  <a:extLst>
                    <a:ext uri="{9D8B030D-6E8A-4147-A177-3AD203B41FA5}">
                      <a16:colId xmlns:a16="http://schemas.microsoft.com/office/drawing/2014/main" val="496685946"/>
                    </a:ext>
                  </a:extLst>
                </a:gridCol>
                <a:gridCol w="5529263">
                  <a:extLst>
                    <a:ext uri="{9D8B030D-6E8A-4147-A177-3AD203B41FA5}">
                      <a16:colId xmlns:a16="http://schemas.microsoft.com/office/drawing/2014/main" val="2719484163"/>
                    </a:ext>
                  </a:extLst>
                </a:gridCol>
              </a:tblGrid>
              <a:tr h="538018">
                <a:tc>
                  <a:txBody>
                    <a:bodyPr/>
                    <a:lstStyle/>
                    <a:p>
                      <a:r>
                        <a:rPr lang="ru-RU" dirty="0"/>
                        <a:t>Метод, интегрированный в кейс-метод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Характеристика его роли в кейс-методе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71972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Моделирование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Построение модели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798202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Системный анализ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Системное представление и анализ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40473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Мысленный эксперимент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Способ получения знания о ситуации посредством ее мысленного преобразования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553918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Методы описания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Создание описания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259181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Проблемный метод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Представление проблемы, лежащей в основе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90372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Метод классификации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Создание упорядоченных перечней свойств, сторон, составляющих ситуацию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888376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Игровые методы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Представление вариантов поведения героев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384344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«Мозговой штурм»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Генерирование идей относительно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301041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Дискуссия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Обмен взглядами по поводу проблемы и путей ее решения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210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076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 </a:t>
            </a:r>
            <a:r>
              <a:rPr lang="ru-RU" sz="3200" dirty="0" err="1">
                <a:solidFill>
                  <a:srgbClr val="FF0000"/>
                </a:solidFill>
              </a:rPr>
              <a:t>case-study</a:t>
            </a:r>
            <a:r>
              <a:rPr lang="ru-RU" sz="3200" dirty="0">
                <a:solidFill>
                  <a:srgbClr val="FF0000"/>
                </a:solidFill>
              </a:rPr>
              <a:t> анализируются ситуации следующих видов: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3024" y="1825625"/>
            <a:ext cx="6200775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Примеры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жизни.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Участники стараются найти решение или определить, что на этом этапе оно невозможно. Студенты примеряют на себя роли руководителя предприятия и топ-менеджеров.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Участникам предлагают рассмотреть ситуацию, когда решение уже найдено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В этом случае студенты занимаются критическим анализом принятых управленческих решений. Слушатели в ходе обсуждения занимают позицию стороннего наблюдателя.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Кейс-упражнение. Его решают, чтобы на практике более подробно рассмотреть сложную ситуацию или проблему.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Студенты в ходе обсуждения могут спрашивать ведущего, критиковать или одобрять сложившееся положение вещей.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Кейс-упражнение.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ходе решения задачи находят применение наработки, сделанные ранее.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02" y="1929591"/>
            <a:ext cx="4132424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5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В ходе обсуждения руководитель выстраивает работу по следующим направлениям: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81225"/>
            <a:ext cx="10515600" cy="3995738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Разыгрывание ситуации по ролям. В этом случае участники заранее изучают ситуацию, а потом на основе сделанного анализа принимают участие в игре.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Обсуждение в коллективе.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577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Технология обучения кейса</a:t>
            </a:r>
            <a:br>
              <a:rPr lang="ru-RU" dirty="0"/>
            </a:br>
            <a:r>
              <a:rPr lang="ru-RU" sz="1800" dirty="0" err="1">
                <a:solidFill>
                  <a:srgbClr val="FF0000"/>
                </a:solidFill>
              </a:rPr>
              <a:t>Абызова</a:t>
            </a:r>
            <a:r>
              <a:rPr lang="ru-RU" sz="1800" dirty="0">
                <a:solidFill>
                  <a:srgbClr val="FF0000"/>
                </a:solidFill>
              </a:rPr>
              <a:t> А.Г., Андронов И.С., Егорова Л.Б., </a:t>
            </a:r>
            <a:r>
              <a:rPr lang="ru-RU" sz="1800" dirty="0" err="1">
                <a:solidFill>
                  <a:srgbClr val="FF0000"/>
                </a:solidFill>
              </a:rPr>
              <a:t>Микляев</a:t>
            </a:r>
            <a:r>
              <a:rPr lang="ru-RU" sz="1800" dirty="0">
                <a:solidFill>
                  <a:srgbClr val="FF0000"/>
                </a:solidFill>
              </a:rPr>
              <a:t> В.А., Покровская Н.Н., Пряхин Н.Г., </a:t>
            </a:r>
            <a:r>
              <a:rPr lang="ru-RU" sz="1800" dirty="0" err="1">
                <a:solidFill>
                  <a:srgbClr val="FF0000"/>
                </a:solidFill>
              </a:rPr>
              <a:t>Рогожова</a:t>
            </a:r>
            <a:r>
              <a:rPr lang="ru-RU" sz="1800" dirty="0">
                <a:solidFill>
                  <a:srgbClr val="FF0000"/>
                </a:solidFill>
              </a:rPr>
              <a:t> Н.А., Снисаренко С.О.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56" y="1825625"/>
            <a:ext cx="7933944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Организация начала занятия (5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Мотивация к занятию (5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Определение цели занятия (5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Контроль исходного уровня знаний (15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Инструктаж по работе с кейсом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Самостоятельная работа с кейсом (90 мин.): </a:t>
            </a:r>
          </a:p>
          <a:p>
            <a:pPr marL="0" indent="0">
              <a:buNone/>
            </a:pPr>
            <a:r>
              <a:rPr lang="ru-RU" dirty="0"/>
              <a:t>- обсуждение кейса в группах;</a:t>
            </a:r>
          </a:p>
          <a:p>
            <a:pPr marL="0" indent="0">
              <a:buNone/>
            </a:pPr>
            <a:r>
              <a:rPr lang="ru-RU" dirty="0"/>
              <a:t>- анализ кейсов по подгруппам;</a:t>
            </a:r>
          </a:p>
          <a:p>
            <a:pPr marL="0" indent="0">
              <a:buNone/>
            </a:pPr>
            <a:r>
              <a:rPr lang="ru-RU" dirty="0"/>
              <a:t>- презентация решения.</a:t>
            </a:r>
          </a:p>
          <a:p>
            <a:pPr marL="0" indent="0">
              <a:buNone/>
            </a:pPr>
            <a:r>
              <a:rPr lang="ru-RU" dirty="0"/>
              <a:t>7. Подведение итогов обсуждения, закрепление (30 мин.)</a:t>
            </a:r>
          </a:p>
          <a:p>
            <a:pPr marL="0" indent="0">
              <a:buNone/>
            </a:pPr>
            <a:r>
              <a:rPr lang="ru-RU" dirty="0"/>
              <a:t>8.Контроль итогового уровня знаний (15 мин.)</a:t>
            </a:r>
          </a:p>
          <a:p>
            <a:pPr marL="0" indent="0">
              <a:buNone/>
            </a:pPr>
            <a:r>
              <a:rPr lang="ru-RU" dirty="0"/>
              <a:t>9. Подведение итогов занятия с оценкой работы обучающихся (10 мин.)</a:t>
            </a:r>
          </a:p>
          <a:p>
            <a:pPr marL="0" indent="0">
              <a:buNone/>
            </a:pPr>
            <a:r>
              <a:rPr lang="ru-RU" dirty="0"/>
              <a:t>10. Задание на дом (5 мин.)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4" y="2177399"/>
            <a:ext cx="2446251" cy="34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74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  о</a:t>
            </a:r>
            <a:r>
              <a:rPr lang="ru-RU" sz="3200" b="1" i="1" dirty="0">
                <a:solidFill>
                  <a:srgbClr val="FF0000"/>
                </a:solidFill>
              </a:rPr>
              <a:t>рганизации работы </a:t>
            </a:r>
            <a:r>
              <a:rPr lang="ru-RU" sz="3200" dirty="0">
                <a:solidFill>
                  <a:srgbClr val="FF0000"/>
                </a:solidFill>
              </a:rPr>
              <a:t>с кейсом включают 4 этапа </a:t>
            </a:r>
            <a:br>
              <a:rPr lang="ru-RU" dirty="0"/>
            </a:br>
            <a:r>
              <a:rPr lang="ru-RU" sz="1800" dirty="0" err="1"/>
              <a:t>Абызова</a:t>
            </a:r>
            <a:r>
              <a:rPr lang="ru-RU" sz="1800" dirty="0"/>
              <a:t> А.Г., Андронов И.С., Егорова Л.Б., </a:t>
            </a:r>
            <a:r>
              <a:rPr lang="ru-RU" sz="1800" dirty="0" err="1"/>
              <a:t>Микляев</a:t>
            </a:r>
            <a:r>
              <a:rPr lang="ru-RU" sz="1800" dirty="0"/>
              <a:t> В.А., Покровская Н.Н., Пряхин Н.Г., </a:t>
            </a:r>
            <a:r>
              <a:rPr lang="ru-RU" sz="1800" dirty="0" err="1"/>
              <a:t>Рогожова</a:t>
            </a:r>
            <a:r>
              <a:rPr lang="ru-RU" sz="1800" dirty="0"/>
              <a:t> Н.А., Снисаренко С.О.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2184"/>
            <a:ext cx="10515600" cy="4704779"/>
          </a:xfrm>
          <a:ln>
            <a:solidFill>
              <a:schemeClr val="accent1"/>
            </a:solidFill>
          </a:ln>
        </p:spPr>
        <p:txBody>
          <a:bodyPr>
            <a:normAutofit fontScale="47500" lnSpcReduction="20000"/>
          </a:bodyPr>
          <a:lstStyle/>
          <a:p>
            <a:pPr marL="0" indent="265113">
              <a:buNone/>
            </a:pPr>
            <a:r>
              <a:rPr lang="ru-RU" dirty="0"/>
              <a:t>1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этап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Появление опыта принятия решений, действий в новой ситуации. Задача педагога – создание оптимальной подборки материала для кейса.  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Погружение в совместную деятельность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Раздается текст, определяется основная проблема, лежащая в основе кейса.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совместной деятельности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распределение по группам и в отведенное время, отвечают на вопросы;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обучающиеся составляют индивидуальные ответы в единой позиции для презентации;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выбирается спикер, который будет презентовать решение;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оценивается содержательная сторона решения, техника презентации;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преподаватель организует и направляет общую дискуссию.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организации работы над кейсом в группе желательно придерживаться методических рекомендаций: сосав команды формируется самими студентами по их желанию; каждая команда выбирает себе руководителя; каждая подгруппа выполняет одну тему в течение всего практического занятия. Выступление руководителя должно быть в пределах 10 минут, а предварительно на доске записываются основные результаты работы. 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 рефлексия совместной деятельности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анализ эффективности организации занятия;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постановка задачи для дальнейшей работы;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преподаватель завершает дискуссию, анализирует работу групп, подводит итоги.  </a:t>
            </a:r>
          </a:p>
          <a:p>
            <a:pPr marL="0" indent="265113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88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793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Применение кейса на занятии в образовании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4538" y="2492969"/>
            <a:ext cx="1971675" cy="877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Процесс Обучения с кейсом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04" y="1216097"/>
            <a:ext cx="3649041" cy="2140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48" y="3893466"/>
            <a:ext cx="3455894" cy="2257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975" y="959754"/>
            <a:ext cx="4324350" cy="2687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549" y="3864246"/>
            <a:ext cx="4227776" cy="2664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949" y="4053252"/>
            <a:ext cx="2772133" cy="2098161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</p:pic>
      <p:cxnSp>
        <p:nvCxnSpPr>
          <p:cNvPr id="12" name="Прямая со стрелкой 11"/>
          <p:cNvCxnSpPr>
            <a:stCxn id="4" idx="3"/>
          </p:cNvCxnSpPr>
          <p:nvPr/>
        </p:nvCxnSpPr>
        <p:spPr>
          <a:xfrm flipV="1">
            <a:off x="6736213" y="2122890"/>
            <a:ext cx="675793" cy="808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1"/>
          </p:cNvCxnSpPr>
          <p:nvPr/>
        </p:nvCxnSpPr>
        <p:spPr>
          <a:xfrm flipH="1" flipV="1">
            <a:off x="4088745" y="2426965"/>
            <a:ext cx="675793" cy="504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4000142" y="4705350"/>
            <a:ext cx="37213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155082" y="4705350"/>
            <a:ext cx="361467" cy="28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трелка вниз 19"/>
          <p:cNvSpPr/>
          <p:nvPr/>
        </p:nvSpPr>
        <p:spPr>
          <a:xfrm>
            <a:off x="5769015" y="3418166"/>
            <a:ext cx="337656" cy="613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52400" y="10220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Вариант 1.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283" y="1011532"/>
            <a:ext cx="2267464" cy="14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39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6" y="320675"/>
            <a:ext cx="10391324" cy="601400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535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92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Понятие «кейс-</a:t>
            </a:r>
            <a:r>
              <a:rPr lang="ru-RU" dirty="0" err="1">
                <a:solidFill>
                  <a:srgbClr val="FF0000"/>
                </a:solidFill>
              </a:rPr>
              <a:t>стади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416300"/>
            <a:ext cx="5425440" cy="2355850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marL="0" indent="265113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Кейс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стади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(от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англю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случай)- техника обучения, использующая описание реальных (или очень близких к реальности) конкретных ситуацию. </a:t>
            </a:r>
          </a:p>
          <a:p>
            <a:pPr marL="0" indent="265113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5113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 кейсом, обычно понимается письменное описание какой-то конкретной или реальной ситуации, например, история образования, ее развитие, результаты.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465" y="2960126"/>
            <a:ext cx="5585944" cy="2812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53" y="1387530"/>
            <a:ext cx="7969171" cy="14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00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10 правил для анализа кейса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5413"/>
            <a:ext cx="7162800" cy="46806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616" y="2000205"/>
            <a:ext cx="3410952" cy="34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06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Три возможные стратегии поведения педагога в ходе работы с кейсом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818" y="2124512"/>
            <a:ext cx="4946454" cy="811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789" y="3243769"/>
            <a:ext cx="4992211" cy="6793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871" y="4702680"/>
            <a:ext cx="5357941" cy="833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Стрелка вниз 6"/>
          <p:cNvSpPr/>
          <p:nvPr/>
        </p:nvSpPr>
        <p:spPr>
          <a:xfrm>
            <a:off x="2686050" y="1267000"/>
            <a:ext cx="781050" cy="84737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648324" y="1347836"/>
            <a:ext cx="666750" cy="180657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400924" y="1347836"/>
            <a:ext cx="619125" cy="321807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299" y="1468637"/>
            <a:ext cx="2962425" cy="30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20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065" y="365126"/>
            <a:ext cx="10952735" cy="38735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Модификаций методики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анализа конкретной ситуации </a:t>
            </a:r>
            <a:r>
              <a:rPr lang="ru-RU" sz="3600" dirty="0">
                <a:solidFill>
                  <a:srgbClr val="FF0000"/>
                </a:solidFill>
              </a:rPr>
              <a:t>и соответствующие им дидактические цели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4" y="1155618"/>
            <a:ext cx="3446775" cy="2178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219056" y="6654818"/>
            <a:ext cx="17123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https://ppt-online.org/73701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65" y="3842052"/>
            <a:ext cx="3513709" cy="2448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53" y="1108605"/>
            <a:ext cx="3838820" cy="2076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1" y="1094479"/>
            <a:ext cx="3432074" cy="2371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451" y="4177872"/>
            <a:ext cx="3676733" cy="24085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974" y="4523476"/>
            <a:ext cx="3622051" cy="2138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3914775" y="2874705"/>
            <a:ext cx="824252" cy="82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914774" y="3877745"/>
            <a:ext cx="767104" cy="232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205538" y="3124200"/>
            <a:ext cx="9525" cy="293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173560" y="2916523"/>
            <a:ext cx="1480694" cy="782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198543" y="3867923"/>
            <a:ext cx="1056108" cy="30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87593" y="4282261"/>
            <a:ext cx="0" cy="264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9307" y="3329424"/>
            <a:ext cx="1570821" cy="1127880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4787443" y="3453586"/>
            <a:ext cx="2172292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Виды анализа кейса</a:t>
            </a:r>
          </a:p>
        </p:txBody>
      </p:sp>
    </p:spTree>
    <p:extLst>
      <p:ext uri="{BB962C8B-B14F-4D97-AF65-F5344CB8AC3E}">
        <p14:creationId xmlns:p14="http://schemas.microsoft.com/office/powerpoint/2010/main" val="3869261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7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PT Sans"/>
              </a:rPr>
              <a:t>Решение кейсов рекомендуется проводить в 5 этапов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/>
              </a:rPr>
              <a:t>(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Покушалова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Л. В.)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8125" y="1466121"/>
            <a:ext cx="7629524" cy="4351338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Первый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ситуацией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ее особенностями;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Второй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выделение основной проблемы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(основных проблем), выделение факторов и персоналий, которые могут реально воздействовать;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Третий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концепций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или тем для «мозгового штурма»;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Четвертый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последствий принятия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того или иного решения;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Пятый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кейса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предложение одного или нескольких вариантов (последовательности действий), указание на возможное возникновение проблем, механизмы их предотвращения и решения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81625" y="640152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500" dirty="0"/>
              <a:t>Метод </a:t>
            </a:r>
            <a:r>
              <a:rPr lang="ru-RU" sz="500" dirty="0" err="1"/>
              <a:t>case-study</a:t>
            </a:r>
            <a:r>
              <a:rPr lang="ru-RU" sz="500" dirty="0"/>
              <a:t> как современная технология профессионально-ориентированного обучения студентов / Л. В. </a:t>
            </a:r>
            <a:r>
              <a:rPr lang="ru-RU" sz="500" dirty="0" err="1"/>
              <a:t>Покушалова</a:t>
            </a:r>
            <a:r>
              <a:rPr lang="ru-RU" sz="500" dirty="0"/>
              <a:t>. — Текст : непосредственный // Молодой ученый. — 2011. — № 5 (28). — Т. 2. — С. 155-157. — URL: https://moluch.ru/archive/28/3073/ (дата обращения: 29.10.2020).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3" y="1923321"/>
            <a:ext cx="3194882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22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2" y="645215"/>
            <a:ext cx="10146792" cy="5444458"/>
          </a:xfr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837975" y="6316718"/>
            <a:ext cx="1778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https://ppt-online.org/487034</a:t>
            </a:r>
          </a:p>
        </p:txBody>
      </p:sp>
    </p:spTree>
    <p:extLst>
      <p:ext uri="{BB962C8B-B14F-4D97-AF65-F5344CB8AC3E}">
        <p14:creationId xmlns:p14="http://schemas.microsoft.com/office/powerpoint/2010/main" val="3813090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98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Критерии оценивания групп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2493" y="385128"/>
            <a:ext cx="4744707" cy="27936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13" y="964634"/>
            <a:ext cx="6550895" cy="53538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05031" y="6425684"/>
            <a:ext cx="18533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https://ppt-online.org/407488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99" y="3493007"/>
            <a:ext cx="3205293" cy="231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Сущность кейса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0288" y="1825625"/>
            <a:ext cx="6763512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это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специально подготовленный учебный материал, который отражает конкретную проблемную </a:t>
            </a:r>
            <a:r>
              <a:rPr lang="ru-RU" dirty="0"/>
              <a:t>ситуацию, требующую управленческих решений со стороны менеджмента компании.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ходе занятий преподаватель направляет студентов в поиске </a:t>
            </a:r>
            <a:r>
              <a:rPr lang="ru-RU" dirty="0"/>
              <a:t>таких решений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1926208"/>
            <a:ext cx="3162300" cy="22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1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Основными понятиями, используемыми в кейс-методе, являются понятия </a:t>
            </a:r>
            <a:r>
              <a:rPr lang="ru-RU" sz="3600" b="1" dirty="0">
                <a:solidFill>
                  <a:srgbClr val="FF0000"/>
                </a:solidFill>
              </a:rPr>
              <a:t>«ситуация» и «анализ» </a:t>
            </a:r>
            <a:r>
              <a:rPr lang="ru-RU" sz="2800" dirty="0">
                <a:solidFill>
                  <a:srgbClr val="C00000"/>
                </a:solidFill>
              </a:rPr>
              <a:t>(</a:t>
            </a:r>
            <a:r>
              <a:rPr lang="ru-RU" sz="2800" dirty="0" err="1">
                <a:solidFill>
                  <a:srgbClr val="C00000"/>
                </a:solidFill>
              </a:rPr>
              <a:t>М.В.Вагина</a:t>
            </a:r>
            <a:r>
              <a:rPr lang="ru-RU" sz="2800" dirty="0">
                <a:solidFill>
                  <a:srgbClr val="C00000"/>
                </a:solidFill>
              </a:rPr>
              <a:t>)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0" y="1825625"/>
            <a:ext cx="7239000" cy="4351338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Термин «ситуация» </a:t>
            </a:r>
            <a:r>
              <a:rPr lang="ru-RU" dirty="0"/>
              <a:t>содержит в себе несколько смысловых контекстов и может пониматься как некое состояние, которое содержит в себе определенные противоречия и характеризуется высокой степенью нестабильности. </a:t>
            </a:r>
          </a:p>
          <a:p>
            <a:r>
              <a:rPr lang="ru-RU" dirty="0">
                <a:solidFill>
                  <a:srgbClr val="FF0000"/>
                </a:solidFill>
              </a:rPr>
              <a:t>Понятие «анализ» </a:t>
            </a:r>
            <a:r>
              <a:rPr lang="ru-RU" dirty="0"/>
              <a:t>может рассматриваться как мысленное расчленение объекта на части и как научное исследование. </a:t>
            </a:r>
          </a:p>
          <a:p>
            <a:r>
              <a:rPr lang="ru-RU" dirty="0"/>
              <a:t>Существует множество видов анализа: системный, корреляционный, факторный, статистический анализ и другие виды анализа.</a:t>
            </a:r>
          </a:p>
          <a:p>
            <a:r>
              <a:rPr lang="ru-RU" dirty="0"/>
              <a:t> В целом можно сказать, что все эти разновидности анализа могут использоваться в методе кейс-</a:t>
            </a:r>
            <a:r>
              <a:rPr lang="ru-RU" dirty="0" err="1"/>
              <a:t>стади</a:t>
            </a:r>
            <a:r>
              <a:rPr lang="ru-RU" dirty="0"/>
              <a:t>, что в значительной степени расширяет его возможности.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18674" y="6311900"/>
            <a:ext cx="35670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https://www.gup.ru/events/news/smi/Vestnik_1_2013_1.pdf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18674" y="658795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/>
              <a:t>Вагина М.В. Использование метода кейс-</a:t>
            </a:r>
            <a:r>
              <a:rPr lang="ru-RU" sz="1100" dirty="0" err="1"/>
              <a:t>стади</a:t>
            </a:r>
            <a:r>
              <a:rPr lang="ru-RU" sz="1100" dirty="0"/>
              <a:t> как образовательной технологии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8146"/>
            <a:ext cx="2892552" cy="31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2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4451"/>
          </a:xfrm>
        </p:spPr>
        <p:txBody>
          <a:bodyPr/>
          <a:lstStyle/>
          <a:p>
            <a:r>
              <a:rPr lang="ru-RU" b="1" i="1" dirty="0"/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Суть метода заключается в том,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246" y="3789223"/>
            <a:ext cx="4991100" cy="2451100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357188" algn="just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что слушателям предлагается готовая ситуация, которая в той или иной степени имитирует реальную, жизненную. </a:t>
            </a:r>
          </a:p>
          <a:p>
            <a:pPr marL="0" indent="357188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Чаще всего она излагается письменно в виде готовой 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«истории», причем финал остается «открытым». </a:t>
            </a:r>
          </a:p>
          <a:p>
            <a:pPr marL="0" indent="357188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качестве учебной задачи участникам предлагают ее проанализировать и предложить свое решение.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63056" y="1755711"/>
            <a:ext cx="5581650" cy="42473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26670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Иногда для более глубокого анализа ситуации используют прием инсценировки или 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«исполнения ролей»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когда студенты или просто слушатели исполняют роли действующих лиц ситуации. </a:t>
            </a:r>
          </a:p>
          <a:p>
            <a:pPr indent="26670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этом на занятиях создается обстановка, приближенная к действительности. Приняв на себя роль конкретного лица, слушатель вникает в мотивы его поведения.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26670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Исполнение ролей заставляет задуматься над необходимостью учитывать позиции всех заинтересованных сторон,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учитанализировать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собственное поведение и наблюдать за деятельностью других людей в определенной производственной ситуации.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891153" y="1224915"/>
            <a:ext cx="2404493" cy="2148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163056" y="1179576"/>
            <a:ext cx="1609344" cy="576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57" y="1179576"/>
            <a:ext cx="2508505" cy="19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Классификации кейса</a:t>
            </a:r>
          </a:p>
        </p:txBody>
      </p:sp>
    </p:spTree>
    <p:extLst>
      <p:ext uri="{BB962C8B-B14F-4D97-AF65-F5344CB8AC3E}">
        <p14:creationId xmlns:p14="http://schemas.microsoft.com/office/powerpoint/2010/main" val="236696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545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Типы кейсов </a:t>
            </a:r>
            <a:r>
              <a:rPr lang="ru-RU" dirty="0"/>
              <a:t>(Б.Е. </a:t>
            </a:r>
            <a:r>
              <a:rPr lang="ru-RU" dirty="0" err="1"/>
              <a:t>Андюсев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22300" y="1371600"/>
          <a:ext cx="1116965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89">
                  <a:extLst>
                    <a:ext uri="{9D8B030D-6E8A-4147-A177-3AD203B41FA5}">
                      <a16:colId xmlns:a16="http://schemas.microsoft.com/office/drawing/2014/main" val="3824508134"/>
                    </a:ext>
                  </a:extLst>
                </a:gridCol>
                <a:gridCol w="8407961">
                  <a:extLst>
                    <a:ext uri="{9D8B030D-6E8A-4147-A177-3AD203B41FA5}">
                      <a16:colId xmlns:a16="http://schemas.microsoft.com/office/drawing/2014/main" val="3365188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Практические кейсы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отражают абсолютно реальные жизненные ситуации.</a:t>
                      </a:r>
                    </a:p>
                    <a:p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Отработка  навыков преломления учебных, предметных знаний и умений в </a:t>
                      </a:r>
                      <a:r>
                        <a:rPr lang="ru-RU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постобразовательное</a:t>
                      </a:r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профессионально-</a:t>
                      </a:r>
                      <a:r>
                        <a:rPr lang="ru-RU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деятельностное</a:t>
                      </a:r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пространство реальной жизни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82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Обучающие кейсы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«отражают типичные ситуации, которые наиболее часты в жизни и с которыми придется столкнуться специалисту в процессе профессиональной деятельности, им присуща ― искусственность,―сборность из наиболее важных и правдивых жизненных деталей» 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8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Научно-исследовательские кейсы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выступают моделью для получения нового знания о ситуации и поведения в ней.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Такие кейсы ориентированы на осуществление научного исследования и оформление его результатов. Научно-исследовательские кейсы целесообразно применять для подготовки проектов отдельными студентами или группой студентов, а не для обучения всех студентов вообще. При этом информацию, полученную в ходе выполнения научно-исследовательского кейса, в дальнейшем можно будет использовать для подготовки других кейсов или для иллюстрирования 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теоретических положений лекционного занятия практическими примерами. 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84256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849" y="277663"/>
            <a:ext cx="1865233" cy="13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71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3564</Words>
  <Application>Microsoft Office PowerPoint</Application>
  <PresentationFormat>Широкоэкранный</PresentationFormat>
  <Paragraphs>309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PT Sans</vt:lpstr>
      <vt:lpstr>Тема Office</vt:lpstr>
      <vt:lpstr>Метод кейс-стади </vt:lpstr>
      <vt:lpstr>ЛИТЕРАТУРА </vt:lpstr>
      <vt:lpstr>Презентация PowerPoint</vt:lpstr>
      <vt:lpstr>Понятие «кейс-стади»</vt:lpstr>
      <vt:lpstr>Сущность кейса </vt:lpstr>
      <vt:lpstr>Основными понятиями, используемыми в кейс-методе, являются понятия «ситуация» и «анализ» (М.В.Вагина) </vt:lpstr>
      <vt:lpstr> Суть метода заключается в том,</vt:lpstr>
      <vt:lpstr>Презентация PowerPoint</vt:lpstr>
      <vt:lpstr>Типы кейсов (Б.Е. Андюсев)</vt:lpstr>
      <vt:lpstr>Презентация PowerPoint</vt:lpstr>
      <vt:lpstr>Метод кейс-стади (Омарова В.К.) </vt:lpstr>
      <vt:lpstr>Виды кейсов (Н. Федянин и В. Давиденко) </vt:lpstr>
      <vt:lpstr>Н. С. Скуратовская предлагает несколько типологий кейсов, имеющих разные основания </vt:lpstr>
      <vt:lpstr>Виды кейсов (Инна Колдун)</vt:lpstr>
      <vt:lpstr>Типы и жанры кейсов, способы их представления </vt:lpstr>
      <vt:lpstr>Если рассмотреть методическую часть, то по этому типу все задачи разделяют на следующие: </vt:lpstr>
      <vt:lpstr>Презентация PowerPoint</vt:lpstr>
      <vt:lpstr>Схема создания кейса</vt:lpstr>
      <vt:lpstr>Структура кейса и принципы его построения: (Омарова В.К.с.94) </vt:lpstr>
      <vt:lpstr>Соберите идеальную команду</vt:lpstr>
      <vt:lpstr>Распланируйте решение кейса </vt:lpstr>
      <vt:lpstr>Источники формирования кейсов</vt:lpstr>
      <vt:lpstr>Методы исследования </vt:lpstr>
      <vt:lpstr>Какие существуют варианты представления информации? (Прутченков А.С.) </vt:lpstr>
      <vt:lpstr>Критерии  успеха выступления на кейс </vt:lpstr>
      <vt:lpstr>Выберите правильный тип презентации </vt:lpstr>
      <vt:lpstr>Прочитайте по теме </vt:lpstr>
      <vt:lpstr>Презентация PowerPoint</vt:lpstr>
      <vt:lpstr>Разработка кейса</vt:lpstr>
      <vt:lpstr>Структура кейса </vt:lpstr>
      <vt:lpstr>Методическая часть кейса</vt:lpstr>
      <vt:lpstr>Методы кейс технологии</vt:lpstr>
      <vt:lpstr>Методы, используемые в кейс-стади  </vt:lpstr>
      <vt:lpstr>В case-study анализируются ситуации следующих видов:</vt:lpstr>
      <vt:lpstr>В ходе обсуждения руководитель выстраивает работу по следующим направлениям:</vt:lpstr>
      <vt:lpstr>Технология обучения кейса Абызова А.Г., Андронов И.С., Егорова Л.Б., Микляев В.А., Покровская Н.Н., Пряхин Н.Г., Рогожова Н.А., Снисаренко С.О.</vt:lpstr>
      <vt:lpstr>В  организации работы с кейсом включают 4 этапа  Абызова А.Г., Андронов И.С., Егорова Л.Б., Микляев В.А., Покровская Н.Н., Пряхин Н.Г., Рогожова Н.А., Снисаренко С.О. </vt:lpstr>
      <vt:lpstr>Применение кейса на занятии в образовании </vt:lpstr>
      <vt:lpstr>Презентация PowerPoint</vt:lpstr>
      <vt:lpstr>10 правил для анализа кейса </vt:lpstr>
      <vt:lpstr>Три возможные стратегии поведения педагога в ходе работы с кейсом </vt:lpstr>
      <vt:lpstr>Модификаций методики анализа конкретной ситуации и соответствующие им дидактические цели  </vt:lpstr>
      <vt:lpstr>Решение кейсов рекомендуется проводить в 5 этапов (Покушалова Л. В.) </vt:lpstr>
      <vt:lpstr>Презентация PowerPoint</vt:lpstr>
      <vt:lpstr>Критерии оценивания групп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кейс-стади </dc:title>
  <dc:creator>Lenovo</dc:creator>
  <cp:lastModifiedBy>Dolores19690406@outlook.com</cp:lastModifiedBy>
  <cp:revision>45</cp:revision>
  <dcterms:created xsi:type="dcterms:W3CDTF">2021-05-07T14:43:03Z</dcterms:created>
  <dcterms:modified xsi:type="dcterms:W3CDTF">2024-09-10T19:47:05Z</dcterms:modified>
</cp:coreProperties>
</file>